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96" r:id="rId4"/>
    <p:sldId id="258" r:id="rId5"/>
    <p:sldId id="284" r:id="rId6"/>
    <p:sldId id="305" r:id="rId7"/>
    <p:sldId id="304" r:id="rId8"/>
    <p:sldId id="306" r:id="rId9"/>
    <p:sldId id="307" r:id="rId10"/>
    <p:sldId id="308" r:id="rId11"/>
    <p:sldId id="302" r:id="rId12"/>
    <p:sldId id="300" r:id="rId13"/>
    <p:sldId id="297" r:id="rId14"/>
    <p:sldId id="298" r:id="rId15"/>
    <p:sldId id="310" r:id="rId16"/>
    <p:sldId id="299" r:id="rId17"/>
    <p:sldId id="309" r:id="rId18"/>
    <p:sldId id="288" r:id="rId19"/>
    <p:sldId id="289" r:id="rId20"/>
    <p:sldId id="290" r:id="rId21"/>
    <p:sldId id="291" r:id="rId22"/>
    <p:sldId id="301" r:id="rId23"/>
    <p:sldId id="303" r:id="rId24"/>
    <p:sldId id="276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배달의민족 도현" panose="020B0600000101010101" pitchFamily="50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23E5A-199A-4B6E-9C6F-BFFAB370B811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45433-15EA-469A-BB08-136E4D99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7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404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345433-15EA-469A-BB08-136E4D99CDB4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31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69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3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47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7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1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6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8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345433-15EA-469A-BB08-136E4D99CDB4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64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6091216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862067" y="2652667"/>
            <a:ext cx="4329200" cy="28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59404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840300" y="1354667"/>
            <a:ext cx="4627600" cy="413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333"/>
              </a:spcAft>
              <a:buClr>
                <a:srgbClr val="F67031"/>
              </a:buClr>
              <a:buSzPts val="1800"/>
              <a:buAutoNum type="arabicPeriod"/>
              <a:defRPr sz="2400"/>
            </a:lvl1pPr>
            <a:lvl2pPr lvl="1" rtl="0">
              <a:spcBef>
                <a:spcPts val="0"/>
              </a:spcBef>
              <a:spcAft>
                <a:spcPts val="1333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333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333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62097" y="1354667"/>
            <a:ext cx="4329200" cy="129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692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D50D0-980C-42EB-A1FF-AB3FC5527A52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D944-CD05-4F20-962E-74B9C49BA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9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BuId9qg5AkU" TargetMode="External"/><Relationship Id="rId4" Type="http://schemas.openxmlformats.org/officeDocument/2006/relationships/hyperlink" Target="http://www.planuri.co.kr/c_servic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g-jin/PrjArachne_SmartMirror" TargetMode="External"/><Relationship Id="rId7" Type="http://schemas.openxmlformats.org/officeDocument/2006/relationships/hyperlink" Target="https://github.com/KimSoungRyoul/prjArachne_SPAWebBlo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mSoungRyoul/prjArachne_OAuthServer" TargetMode="External"/><Relationship Id="rId5" Type="http://schemas.openxmlformats.org/officeDocument/2006/relationships/hyperlink" Target="https://github.com/KimSoungRyoul/prjArachne_ApiServer" TargetMode="External"/><Relationship Id="rId4" Type="http://schemas.openxmlformats.org/officeDocument/2006/relationships/hyperlink" Target="https://github.com/KimSoungRyoul/PrjArachne_AndroidAp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42571E9-E9EE-4EAE-9C1E-11F666B56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7910" y="2521226"/>
            <a:ext cx="6794090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7910" y="3275202"/>
            <a:ext cx="6794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ko-KR" altLang="en-US" sz="3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나만의 비서</a:t>
            </a:r>
            <a:r>
              <a:rPr lang="en-US" altLang="ko-KR" sz="3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미러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03728" y="4336772"/>
            <a:ext cx="688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My Secretary Smart Mirror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0057BBC-003B-46C8-94D7-AC515EEC10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91663" y="5091236"/>
            <a:ext cx="4520679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2012150010	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김성렬</a:t>
            </a: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kumimoji="0"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한익주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kumimoji="0"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2013152003	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권순민      </a:t>
            </a:r>
            <a:r>
              <a:rPr kumimoji="0"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최종필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kumimoji="0"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2013152021	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오성진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한익주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ko-KR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E45EB7-3995-4342-82CC-AFB623438581}"/>
              </a:ext>
            </a:extLst>
          </p:cNvPr>
          <p:cNvCxnSpPr>
            <a:cxnSpLocks/>
          </p:cNvCxnSpPr>
          <p:nvPr/>
        </p:nvCxnSpPr>
        <p:spPr>
          <a:xfrm>
            <a:off x="5397910" y="4732610"/>
            <a:ext cx="67940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8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10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57315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CED6088-D8C7-4D7A-83C1-5CF1B8A14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28" y="3726485"/>
            <a:ext cx="998563" cy="10030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430D59-E1EB-4646-A43F-004FD73B2BE0}"/>
              </a:ext>
            </a:extLst>
          </p:cNvPr>
          <p:cNvSpPr txBox="1"/>
          <p:nvPr/>
        </p:nvSpPr>
        <p:spPr>
          <a:xfrm>
            <a:off x="2752166" y="3461889"/>
            <a:ext cx="4408314" cy="15594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매장에 타겟팅</a:t>
            </a:r>
            <a:endParaRPr lang="en-US" altLang="ko-KR" sz="140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일반적인 정보 제공</a:t>
            </a:r>
            <a:endParaRPr lang="en-US" altLang="ko-KR" sz="140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제공하는 정보가 판매 및 광고에 특화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B025B9-41E9-4471-A7F5-37AE04391854}"/>
              </a:ext>
            </a:extLst>
          </p:cNvPr>
          <p:cNvSpPr txBox="1"/>
          <p:nvPr/>
        </p:nvSpPr>
        <p:spPr>
          <a:xfrm>
            <a:off x="7475621" y="3136090"/>
            <a:ext cx="4509234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가정용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인테리어 소품의 역할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/SNS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같은 일반적인 정보 제공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추가적으로 사각지역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의상추천과 같은 기능 제공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전달에 특화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06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5" y="-1195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38541" y="746246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23">
            <a:extLst>
              <a:ext uri="{FF2B5EF4-FFF2-40B4-BE49-F238E27FC236}">
                <a16:creationId xmlns:a16="http://schemas.microsoft.com/office/drawing/2014/main" id="{C6F726B4-9906-4B7E-98E6-1A5AF9D5B7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11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113B1A-8147-4CD9-8713-73B8F52899F1}"/>
              </a:ext>
            </a:extLst>
          </p:cNvPr>
          <p:cNvGrpSpPr/>
          <p:nvPr/>
        </p:nvGrpSpPr>
        <p:grpSpPr>
          <a:xfrm>
            <a:off x="4747195" y="548090"/>
            <a:ext cx="6971718" cy="5676491"/>
            <a:chOff x="3353398" y="423801"/>
            <a:chExt cx="6971718" cy="567649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21"/>
            <a:stretch/>
          </p:blipFill>
          <p:spPr>
            <a:xfrm>
              <a:off x="7448549" y="3592515"/>
              <a:ext cx="2876567" cy="250777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22"/>
            <a:stretch/>
          </p:blipFill>
          <p:spPr>
            <a:xfrm>
              <a:off x="3353398" y="3548605"/>
              <a:ext cx="2906985" cy="255168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54"/>
            <a:stretch/>
          </p:blipFill>
          <p:spPr>
            <a:xfrm>
              <a:off x="4258903" y="3855664"/>
              <a:ext cx="1041317" cy="88768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11"/>
            <a:stretch/>
          </p:blipFill>
          <p:spPr>
            <a:xfrm>
              <a:off x="6260383" y="1538076"/>
              <a:ext cx="1466031" cy="12664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33"/>
            <a:stretch/>
          </p:blipFill>
          <p:spPr>
            <a:xfrm>
              <a:off x="4258903" y="4678258"/>
              <a:ext cx="1085850" cy="94107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33"/>
            <a:stretch/>
          </p:blipFill>
          <p:spPr>
            <a:xfrm>
              <a:off x="8343907" y="4375868"/>
              <a:ext cx="1085850" cy="94107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33"/>
            <a:stretch/>
          </p:blipFill>
          <p:spPr>
            <a:xfrm>
              <a:off x="5405289" y="776518"/>
              <a:ext cx="1085850" cy="94107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33"/>
            <a:stretch/>
          </p:blipFill>
          <p:spPr>
            <a:xfrm>
              <a:off x="6445004" y="423801"/>
              <a:ext cx="1085850" cy="94107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33"/>
            <a:stretch/>
          </p:blipFill>
          <p:spPr>
            <a:xfrm>
              <a:off x="7530854" y="792318"/>
              <a:ext cx="1085850" cy="94107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00"/>
            <a:stretch/>
          </p:blipFill>
          <p:spPr>
            <a:xfrm>
              <a:off x="4489751" y="2036198"/>
              <a:ext cx="1853812" cy="162208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45"/>
            <a:stretch/>
          </p:blipFill>
          <p:spPr>
            <a:xfrm>
              <a:off x="7620006" y="2036198"/>
              <a:ext cx="1767749" cy="151240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12B8464-0C6B-4413-A699-5748354BCD92}"/>
              </a:ext>
            </a:extLst>
          </p:cNvPr>
          <p:cNvSpPr txBox="1"/>
          <p:nvPr/>
        </p:nvSpPr>
        <p:spPr>
          <a:xfrm>
            <a:off x="2733396" y="1333278"/>
            <a:ext cx="2906985" cy="16927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등록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안드로이드를 이용하여 인적사항 저장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대기모드 및 사용자 모드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지정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31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5" y="-1195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38541" y="746246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C6F726B4-9906-4B7E-98E6-1A5AF9D5B7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12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DD20E6-A550-47EE-A2F7-E3C584266C5E}"/>
              </a:ext>
            </a:extLst>
          </p:cNvPr>
          <p:cNvGrpSpPr/>
          <p:nvPr/>
        </p:nvGrpSpPr>
        <p:grpSpPr>
          <a:xfrm>
            <a:off x="4683601" y="1357994"/>
            <a:ext cx="7601126" cy="5502307"/>
            <a:chOff x="4683601" y="1129394"/>
            <a:chExt cx="7601126" cy="550230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21"/>
            <a:stretch/>
          </p:blipFill>
          <p:spPr>
            <a:xfrm>
              <a:off x="5148773" y="1129394"/>
              <a:ext cx="6265618" cy="546233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6E35F7D-5A30-435E-A072-824A30928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35" y="1545253"/>
              <a:ext cx="2725592" cy="233622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900427-F5BF-49E2-8E11-C940EBEC9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827" y="2481539"/>
              <a:ext cx="2178516" cy="186729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8016F9F-A456-4DA8-AD67-B3AAFBC5E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315" y="3678680"/>
              <a:ext cx="2315333" cy="198457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51A74BE-F9AD-4143-AB1E-2FBFB3BAC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601" y="4416516"/>
              <a:ext cx="2584382" cy="221518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F2D20A9-B137-4273-BCDA-B350CB7F40B7}"/>
              </a:ext>
            </a:extLst>
          </p:cNvPr>
          <p:cNvSpPr txBox="1"/>
          <p:nvPr/>
        </p:nvSpPr>
        <p:spPr>
          <a:xfrm>
            <a:off x="2733396" y="1333278"/>
            <a:ext cx="2906985" cy="16927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 모드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사용하지 않을 시 지정해둔 대기모드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출력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갤러리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달력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/SNS/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의상추천 기능 설정 가능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97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5" y="-1195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38541" y="746246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C6F726B4-9906-4B7E-98E6-1A5AF9D5B7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13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D3E2D9-DF8D-4E84-96F1-89419D1E98CA}"/>
              </a:ext>
            </a:extLst>
          </p:cNvPr>
          <p:cNvGrpSpPr/>
          <p:nvPr/>
        </p:nvGrpSpPr>
        <p:grpSpPr>
          <a:xfrm>
            <a:off x="4681985" y="702433"/>
            <a:ext cx="9804753" cy="6067720"/>
            <a:chOff x="4325369" y="702433"/>
            <a:chExt cx="9804753" cy="606772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41"/>
            <a:stretch/>
          </p:blipFill>
          <p:spPr>
            <a:xfrm>
              <a:off x="7272122" y="847655"/>
              <a:ext cx="6858000" cy="5922498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333580-C9B3-4232-A70D-BA8EB81E669F}"/>
                </a:ext>
              </a:extLst>
            </p:cNvPr>
            <p:cNvGrpSpPr/>
            <p:nvPr/>
          </p:nvGrpSpPr>
          <p:grpSpPr>
            <a:xfrm>
              <a:off x="4325369" y="702433"/>
              <a:ext cx="6265618" cy="5853334"/>
              <a:chOff x="1975361" y="702433"/>
              <a:chExt cx="6265618" cy="5853334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521"/>
              <a:stretch/>
            </p:blipFill>
            <p:spPr>
              <a:xfrm>
                <a:off x="5875936" y="702433"/>
                <a:ext cx="2075844" cy="1795162"/>
              </a:xfrm>
              <a:prstGeom prst="rect">
                <a:avLst/>
              </a:prstGeom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C42975D-35D5-40A8-805D-BA82C8134A1A}"/>
                  </a:ext>
                </a:extLst>
              </p:cNvPr>
              <p:cNvGrpSpPr/>
              <p:nvPr/>
            </p:nvGrpSpPr>
            <p:grpSpPr>
              <a:xfrm>
                <a:off x="1975361" y="1080514"/>
                <a:ext cx="6265618" cy="5475253"/>
                <a:chOff x="1975361" y="502999"/>
                <a:chExt cx="6265618" cy="6079848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2821"/>
                <a:stretch/>
              </p:blipFill>
              <p:spPr>
                <a:xfrm>
                  <a:off x="1975361" y="1120515"/>
                  <a:ext cx="6265618" cy="5462332"/>
                </a:xfrm>
                <a:prstGeom prst="rect">
                  <a:avLst/>
                </a:prstGeom>
              </p:spPr>
            </p:pic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1D15715-0F8C-478C-8ED0-9CC7A4A8C7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10313" y="502999"/>
                  <a:ext cx="995713" cy="85346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207555-16F3-43BA-9552-657C897D305B}"/>
              </a:ext>
            </a:extLst>
          </p:cNvPr>
          <p:cNvSpPr txBox="1"/>
          <p:nvPr/>
        </p:nvSpPr>
        <p:spPr>
          <a:xfrm>
            <a:off x="2733396" y="1333278"/>
            <a:ext cx="2906985" cy="22775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모드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거울 앞에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 이상 머무를 시 사용자 모드로 변환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모드에 저장한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출력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사각지역 보기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나의 옷 비교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사용 가능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507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5" y="-1195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38541" y="746246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C6F726B4-9906-4B7E-98E6-1A5AF9D5B7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14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473DE1-BB58-4F3A-88D8-66D9B4CEB326}"/>
              </a:ext>
            </a:extLst>
          </p:cNvPr>
          <p:cNvGrpSpPr/>
          <p:nvPr/>
        </p:nvGrpSpPr>
        <p:grpSpPr>
          <a:xfrm>
            <a:off x="4595978" y="154250"/>
            <a:ext cx="7595655" cy="6461717"/>
            <a:chOff x="4477106" y="154250"/>
            <a:chExt cx="7595655" cy="64617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490FFA-90A5-46D5-8E1A-D2F70947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0104" y="1244808"/>
              <a:ext cx="4722657" cy="500811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E039A17-9250-4D66-A819-CA4301EEC89B}"/>
                </a:ext>
              </a:extLst>
            </p:cNvPr>
            <p:cNvGrpSpPr/>
            <p:nvPr/>
          </p:nvGrpSpPr>
          <p:grpSpPr>
            <a:xfrm>
              <a:off x="4477106" y="1153634"/>
              <a:ext cx="6265618" cy="5462333"/>
              <a:chOff x="2291690" y="1153634"/>
              <a:chExt cx="6265618" cy="546233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821"/>
              <a:stretch/>
            </p:blipFill>
            <p:spPr>
              <a:xfrm>
                <a:off x="2291690" y="1153634"/>
                <a:ext cx="6265618" cy="546233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2827214-0372-46FC-A5EE-2382581EFF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41"/>
              <a:stretch/>
            </p:blipFill>
            <p:spPr>
              <a:xfrm>
                <a:off x="3058722" y="1615299"/>
                <a:ext cx="4722657" cy="4078438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AF634CF-355B-456A-A342-B9F0408CC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33"/>
            <a:stretch/>
          </p:blipFill>
          <p:spPr>
            <a:xfrm>
              <a:off x="8635178" y="154250"/>
              <a:ext cx="2275843" cy="146763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C896EE-D825-44FA-AB79-D8124A111A23}"/>
              </a:ext>
            </a:extLst>
          </p:cNvPr>
          <p:cNvSpPr txBox="1"/>
          <p:nvPr/>
        </p:nvSpPr>
        <p:spPr>
          <a:xfrm>
            <a:off x="2733396" y="1333278"/>
            <a:ext cx="3573155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사각구역 보는 기능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입안과 같이 보기 힘든 부분을 카메라 모듈을 통해 이미지 출력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촬영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비디오를 선택하여 사용 가능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34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5" y="-1195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38541" y="746246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C6F726B4-9906-4B7E-98E6-1A5AF9D5B7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15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397FD1B-9F28-421E-944E-90FA27DCC90D}"/>
              </a:ext>
            </a:extLst>
          </p:cNvPr>
          <p:cNvGrpSpPr/>
          <p:nvPr/>
        </p:nvGrpSpPr>
        <p:grpSpPr>
          <a:xfrm>
            <a:off x="4653188" y="571101"/>
            <a:ext cx="8094179" cy="5715798"/>
            <a:chOff x="2761784" y="571101"/>
            <a:chExt cx="8094179" cy="571579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F89C7A1-D100-4A6B-B393-0C7EC3492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41"/>
            <a:stretch/>
          </p:blipFill>
          <p:spPr>
            <a:xfrm>
              <a:off x="6133306" y="1615862"/>
              <a:ext cx="4722657" cy="407843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E81E52-45AE-49AC-A637-4C2CE326C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359" y="2179880"/>
              <a:ext cx="2353136" cy="201697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A94DF8B-FFEA-414F-8BF5-1D08C94E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784" y="571101"/>
              <a:ext cx="6668431" cy="571579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B4C8851-79E5-4689-ABA6-00B1E6487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407" y="2199334"/>
              <a:ext cx="2353136" cy="201697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9603FE6-C632-4F7D-A135-94D2F3AA3AB7}"/>
              </a:ext>
            </a:extLst>
          </p:cNvPr>
          <p:cNvSpPr txBox="1"/>
          <p:nvPr/>
        </p:nvSpPr>
        <p:spPr>
          <a:xfrm>
            <a:off x="2733396" y="1333278"/>
            <a:ext cx="3573155" cy="141577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나의 옷 비교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평소 마음에 드는 옷을 입은 후 촬영하여 저장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 된 이미지를 모두 불러와서 비교 가능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36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4" y="-1405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38541" y="746246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C6F726B4-9906-4B7E-98E6-1A5AF9D5B7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16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B54574-C1F3-4849-ADE4-F3671DB9B8F9}"/>
              </a:ext>
            </a:extLst>
          </p:cNvPr>
          <p:cNvGrpSpPr/>
          <p:nvPr/>
        </p:nvGrpSpPr>
        <p:grpSpPr>
          <a:xfrm>
            <a:off x="6036815" y="1589110"/>
            <a:ext cx="7477447" cy="4798272"/>
            <a:chOff x="5184553" y="914403"/>
            <a:chExt cx="8320832" cy="475388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9B7423F-C6D9-4112-8362-F53E2585D8D8}"/>
                </a:ext>
              </a:extLst>
            </p:cNvPr>
            <p:cNvGrpSpPr/>
            <p:nvPr/>
          </p:nvGrpSpPr>
          <p:grpSpPr>
            <a:xfrm>
              <a:off x="7762173" y="914403"/>
              <a:ext cx="5743212" cy="4753881"/>
              <a:chOff x="1359877" y="-527238"/>
              <a:chExt cx="11798041" cy="915542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810E187-5884-477F-980A-E101F3A9F3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821"/>
              <a:stretch/>
            </p:blipFill>
            <p:spPr>
              <a:xfrm>
                <a:off x="1359877" y="-527238"/>
                <a:ext cx="11798041" cy="9155423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692"/>
              <a:stretch/>
            </p:blipFill>
            <p:spPr>
              <a:xfrm>
                <a:off x="5377009" y="499627"/>
                <a:ext cx="3857625" cy="605614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64B4CB7-C087-47CE-A2FB-770B4A4EC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4553" y="1484777"/>
              <a:ext cx="2550869" cy="236102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079CE24-BE7B-4B4F-9C55-357936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330" y="2500703"/>
              <a:ext cx="2026117" cy="187532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858816C-0BB9-476E-86C5-01759FC6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464" y="3878840"/>
              <a:ext cx="1644189" cy="152182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0F9D8E-C1AC-41CB-A96D-74E003DF8594}"/>
              </a:ext>
            </a:extLst>
          </p:cNvPr>
          <p:cNvSpPr txBox="1"/>
          <p:nvPr/>
        </p:nvSpPr>
        <p:spPr>
          <a:xfrm>
            <a:off x="2733396" y="1333278"/>
            <a:ext cx="3573155" cy="22775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 기능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서버에 의상 정보를 태그를 달아 저장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 된 인적사항과 날씨 정보를 태그와 매칭시켜 여러 의상을 추천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된 여러 의상은 갤러리 형태로 출력되어 비교가능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7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4" y="-1405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38541" y="746246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C6F726B4-9906-4B7E-98E6-1A5AF9D5B7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17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123660-6329-4932-8274-80A192E6F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54" y="1725295"/>
            <a:ext cx="8136294" cy="48707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8CDE5B-DDCD-4542-BB20-88D012FBE4F8}"/>
              </a:ext>
            </a:extLst>
          </p:cNvPr>
          <p:cNvSpPr txBox="1"/>
          <p:nvPr/>
        </p:nvSpPr>
        <p:spPr>
          <a:xfrm>
            <a:off x="2738541" y="1326807"/>
            <a:ext cx="357315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예상 디자인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61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83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E7BFE84F-E4E8-43A1-89EB-7CCE99E772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18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5594AC-E639-4167-8E27-03C6B13DC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91" y="1573753"/>
            <a:ext cx="9368666" cy="48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5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638668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Development environment and development method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980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F713482C-EC48-433B-946A-44620D5A91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19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0FC91-47A9-4153-8254-32E40690FCAC}"/>
              </a:ext>
            </a:extLst>
          </p:cNvPr>
          <p:cNvSpPr txBox="1"/>
          <p:nvPr/>
        </p:nvSpPr>
        <p:spPr>
          <a:xfrm>
            <a:off x="2561600" y="1714975"/>
            <a:ext cx="3757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embedded System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보드명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Raspberry Pi 3 		Model B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BAD2F-0BC7-409E-B0F1-8C70DA3ECD68}"/>
              </a:ext>
            </a:extLst>
          </p:cNvPr>
          <p:cNvSpPr txBox="1"/>
          <p:nvPr/>
        </p:nvSpPr>
        <p:spPr>
          <a:xfrm>
            <a:off x="2561601" y="2937244"/>
            <a:ext cx="4736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Android Application</a:t>
            </a: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Android Marshmallow 6.0 API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Android Studio 3.0.1</a:t>
            </a:r>
          </a:p>
          <a:p>
            <a:pPr lvl="1"/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openSourceLib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butterknife:8.2.1</a:t>
            </a: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retrofit:2.1.1</a:t>
            </a: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RxJava:1.1.6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18B2E9-DEE8-4E21-8871-CA6E2734FADC}"/>
              </a:ext>
            </a:extLst>
          </p:cNvPr>
          <p:cNvSpPr txBox="1"/>
          <p:nvPr/>
        </p:nvSpPr>
        <p:spPr>
          <a:xfrm>
            <a:off x="2622415" y="4964380"/>
            <a:ext cx="4457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Application Server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STS 3.9.1(in Eclipse)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언어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Java8 </a:t>
            </a: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SpringFw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JPA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 환경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AWS Ubuntu16.0.2.1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B5420B7-F283-40A5-83CB-07D4D2EB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02" y="4542098"/>
            <a:ext cx="1643441" cy="12309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9D7A082-F30C-47F9-976D-F7ACAA9CB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11" y="3397716"/>
            <a:ext cx="1515965" cy="9535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035F310-7A5D-4A1B-A1C5-FB40432C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13" y="3688615"/>
            <a:ext cx="1643441" cy="8861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9135F01-B3CD-46F4-B6EC-81BF061E7B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54" y="1648990"/>
            <a:ext cx="1713889" cy="55701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F368FAE-63B7-4285-BC48-047F16F91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357" y="5098196"/>
            <a:ext cx="773300" cy="85641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366865F-6CE7-4C0C-BE6D-134E85AA8A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617" y="2579538"/>
            <a:ext cx="1252363" cy="71541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3CBB7CF-E650-43E2-81D2-9BFBA73B6D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296" y="3137883"/>
            <a:ext cx="993817" cy="9938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612ED3-5F6B-4500-B722-3917AE8B43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21" y="2467423"/>
            <a:ext cx="1467393" cy="69701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868B96A-3241-4FEA-B2FD-C2859386B6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286" y="4446725"/>
            <a:ext cx="1269411" cy="7108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D6885E2-258B-4DB9-8069-1C39310910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01" y="5393849"/>
            <a:ext cx="1144620" cy="89538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76D792D-CF87-4B75-9C7C-3B20F2E18C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13" y="5860373"/>
            <a:ext cx="1253397" cy="6919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8BF0CD-0991-48F4-8D15-67636F63CD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93" y="1401748"/>
            <a:ext cx="1010174" cy="10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F8181-1778-41A1-9D37-A530ABBD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6781445" y="236083"/>
            <a:ext cx="4627600" cy="4133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2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2108976" y="3120497"/>
            <a:ext cx="1821340" cy="617006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</a:t>
            </a:r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044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lvl="0">
                <a:defRPr lang="ko-KR" altLang="en-US"/>
              </a:pPr>
              <a:t>20</a:t>
            </a:fld>
            <a:endParaRPr lang="en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7"/>
          <p:cNvSpPr txBox="1"/>
          <p:nvPr/>
        </p:nvSpPr>
        <p:spPr>
          <a:xfrm>
            <a:off x="2752863" y="792222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Division of lavor</a:t>
            </a:r>
          </a:p>
        </p:txBody>
      </p:sp>
      <p:sp>
        <p:nvSpPr>
          <p:cNvPr id="24" name="직사각형 8"/>
          <p:cNvSpPr/>
          <p:nvPr/>
        </p:nvSpPr>
        <p:spPr>
          <a:xfrm>
            <a:off x="2752167" y="1089843"/>
            <a:ext cx="1366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</p:txBody>
      </p:sp>
      <p:grpSp>
        <p:nvGrpSpPr>
          <p:cNvPr id="25" name="그룹 9"/>
          <p:cNvGrpSpPr/>
          <p:nvPr/>
        </p:nvGrpSpPr>
        <p:grpSpPr>
          <a:xfrm>
            <a:off x="2263325" y="1224692"/>
            <a:ext cx="9877320" cy="5001452"/>
            <a:chOff x="2323484" y="1335410"/>
            <a:chExt cx="9877320" cy="5001452"/>
          </a:xfrm>
        </p:grpSpPr>
        <p:grpSp>
          <p:nvGrpSpPr>
            <p:cNvPr id="26" name="그룹 10"/>
            <p:cNvGrpSpPr/>
            <p:nvPr/>
          </p:nvGrpSpPr>
          <p:grpSpPr>
            <a:xfrm>
              <a:off x="4518991" y="1653457"/>
              <a:ext cx="5327376" cy="4683405"/>
              <a:chOff x="5433503" y="629352"/>
              <a:chExt cx="2818586" cy="2477876"/>
            </a:xfrm>
          </p:grpSpPr>
          <p:sp>
            <p:nvSpPr>
              <p:cNvPr id="27" name="자유형 26"/>
              <p:cNvSpPr/>
              <p:nvPr/>
            </p:nvSpPr>
            <p:spPr>
              <a:xfrm>
                <a:off x="5503666" y="629352"/>
                <a:ext cx="2448271" cy="1798265"/>
              </a:xfrm>
              <a:custGeom>
                <a:avLst/>
                <a:gdLst>
                  <a:gd name="connsiteX0" fmla="*/ 2147299 w 4315146"/>
                  <a:gd name="connsiteY0" fmla="*/ 0 h 2804845"/>
                  <a:gd name="connsiteX1" fmla="*/ 1140431 w 4315146"/>
                  <a:gd name="connsiteY1" fmla="*/ 729466 h 2804845"/>
                  <a:gd name="connsiteX2" fmla="*/ 1582220 w 4315146"/>
                  <a:gd name="connsiteY2" fmla="*/ 585627 h 2804845"/>
                  <a:gd name="connsiteX3" fmla="*/ 0 w 4315146"/>
                  <a:gd name="connsiteY3" fmla="*/ 2804845 h 2804845"/>
                  <a:gd name="connsiteX4" fmla="*/ 4315146 w 4315146"/>
                  <a:gd name="connsiteY4" fmla="*/ 2804845 h 2804845"/>
                  <a:gd name="connsiteX5" fmla="*/ 2732926 w 4315146"/>
                  <a:gd name="connsiteY5" fmla="*/ 595902 h 2804845"/>
                  <a:gd name="connsiteX6" fmla="*/ 3184989 w 4315146"/>
                  <a:gd name="connsiteY6" fmla="*/ 739740 h 2804845"/>
                  <a:gd name="connsiteX7" fmla="*/ 2147299 w 4315146"/>
                  <a:gd name="connsiteY7" fmla="*/ 0 h 2804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5146" h="2804845">
                    <a:moveTo>
                      <a:pt x="2147299" y="0"/>
                    </a:moveTo>
                    <a:lnTo>
                      <a:pt x="1140431" y="729466"/>
                    </a:lnTo>
                    <a:lnTo>
                      <a:pt x="1582220" y="585627"/>
                    </a:lnTo>
                    <a:lnTo>
                      <a:pt x="0" y="2804845"/>
                    </a:lnTo>
                    <a:lnTo>
                      <a:pt x="4315146" y="2804845"/>
                    </a:lnTo>
                    <a:lnTo>
                      <a:pt x="2732926" y="595902"/>
                    </a:lnTo>
                    <a:lnTo>
                      <a:pt x="3184989" y="739740"/>
                    </a:lnTo>
                    <a:lnTo>
                      <a:pt x="2147299" y="0"/>
                    </a:lnTo>
                    <a:close/>
                  </a:path>
                </a:pathLst>
              </a:custGeom>
              <a:gradFill>
                <a:gsLst>
                  <a:gs pos="3000">
                    <a:schemeClr val="bg1"/>
                  </a:gs>
                  <a:gs pos="70000">
                    <a:srgbClr val="002060"/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6284871" y="1387713"/>
                <a:ext cx="883622" cy="883622"/>
              </a:xfrm>
              <a:prstGeom prst="ellipse">
                <a:avLst/>
              </a:prstGeom>
              <a:noFill/>
              <a:ln w="22225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6397930" y="1089416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6021038" y="1723187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784807" y="1723187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2" name="아래쪽 화살표 31"/>
              <p:cNvSpPr/>
              <p:nvPr/>
            </p:nvSpPr>
            <p:spPr>
              <a:xfrm rot="10800000">
                <a:off x="6555960" y="2517783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3" name="아래쪽 화살표 32"/>
              <p:cNvSpPr/>
              <p:nvPr/>
            </p:nvSpPr>
            <p:spPr>
              <a:xfrm rot="11700000">
                <a:off x="5765848" y="2496327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4" name="아래쪽 화살표 33"/>
              <p:cNvSpPr/>
              <p:nvPr/>
            </p:nvSpPr>
            <p:spPr>
              <a:xfrm rot="9900000" flipH="1">
                <a:off x="7346072" y="2496327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5433503" y="2819196"/>
                <a:ext cx="2818586" cy="288032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36" name="직선 연결선 11"/>
            <p:cNvCxnSpPr/>
            <p:nvPr/>
          </p:nvCxnSpPr>
          <p:spPr>
            <a:xfrm flipV="1">
              <a:off x="7566755" y="3130899"/>
              <a:ext cx="1312908" cy="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12"/>
            <p:cNvCxnSpPr/>
            <p:nvPr/>
          </p:nvCxnSpPr>
          <p:spPr>
            <a:xfrm flipV="1">
              <a:off x="8219140" y="4605357"/>
              <a:ext cx="1398847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13"/>
            <p:cNvSpPr/>
            <p:nvPr/>
          </p:nvSpPr>
          <p:spPr>
            <a:xfrm flipH="1">
              <a:off x="9611090" y="4491296"/>
              <a:ext cx="45719" cy="199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직사각형 14"/>
            <p:cNvSpPr/>
            <p:nvPr/>
          </p:nvSpPr>
          <p:spPr>
            <a:xfrm flipH="1">
              <a:off x="8901625" y="3064506"/>
              <a:ext cx="45719" cy="199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0" name="그룹 15"/>
            <p:cNvGrpSpPr/>
            <p:nvPr/>
          </p:nvGrpSpPr>
          <p:grpSpPr>
            <a:xfrm>
              <a:off x="4309290" y="4091028"/>
              <a:ext cx="1343239" cy="222643"/>
              <a:chOff x="4016742" y="4091028"/>
              <a:chExt cx="1635788" cy="199825"/>
            </a:xfrm>
          </p:grpSpPr>
          <p:cxnSp>
            <p:nvCxnSpPr>
              <p:cNvPr id="41" name="직선 연결선 24"/>
              <p:cNvCxnSpPr/>
              <p:nvPr/>
            </p:nvCxnSpPr>
            <p:spPr>
              <a:xfrm>
                <a:off x="4173589" y="4190941"/>
                <a:ext cx="1478941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25"/>
              <p:cNvSpPr/>
              <p:nvPr/>
            </p:nvSpPr>
            <p:spPr>
              <a:xfrm flipH="1">
                <a:off x="4016742" y="4091028"/>
                <a:ext cx="45719" cy="19982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43" name="직사각형 16"/>
            <p:cNvSpPr/>
            <p:nvPr/>
          </p:nvSpPr>
          <p:spPr>
            <a:xfrm>
              <a:off x="7968135" y="5786907"/>
              <a:ext cx="1307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10000"/>
                </a:spcBef>
                <a:defRPr lang="ko-KR" altLang="en-US"/>
              </a:pPr>
              <a:r>
                <a:rPr lang="en-US" altLang="ko-KR" spc="-149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Spring FW</a:t>
              </a:r>
            </a:p>
          </p:txBody>
        </p:sp>
        <p:sp>
          <p:nvSpPr>
            <p:cNvPr id="44" name="직사각형 17"/>
            <p:cNvSpPr/>
            <p:nvPr/>
          </p:nvSpPr>
          <p:spPr>
            <a:xfrm>
              <a:off x="5594686" y="1335410"/>
              <a:ext cx="27160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10000"/>
                </a:spcBef>
                <a:defRPr lang="ko-KR" altLang="en-US"/>
              </a:pPr>
              <a:r>
                <a:rPr lang="ko-KR" altLang="en-US" sz="2000" b="1" spc="-144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나만의 비서 스마트 미러</a:t>
              </a:r>
              <a:endParaRPr lang="ko-KR" altLang="en-US" sz="2000" b="1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5" name="직사각형 18"/>
            <p:cNvSpPr/>
            <p:nvPr/>
          </p:nvSpPr>
          <p:spPr>
            <a:xfrm>
              <a:off x="6598025" y="2877379"/>
              <a:ext cx="689847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  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권순민</a:t>
              </a:r>
            </a:p>
          </p:txBody>
        </p:sp>
        <p:sp>
          <p:nvSpPr>
            <p:cNvPr id="46" name="직사각형 19"/>
            <p:cNvSpPr/>
            <p:nvPr/>
          </p:nvSpPr>
          <p:spPr>
            <a:xfrm>
              <a:off x="5770093" y="4128462"/>
              <a:ext cx="826508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김성렬</a:t>
              </a:r>
            </a:p>
          </p:txBody>
        </p:sp>
        <p:sp>
          <p:nvSpPr>
            <p:cNvPr id="47" name="직사각형 20"/>
            <p:cNvSpPr/>
            <p:nvPr/>
          </p:nvSpPr>
          <p:spPr>
            <a:xfrm>
              <a:off x="7349947" y="4103416"/>
              <a:ext cx="728726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임베디드 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오성진</a:t>
              </a:r>
            </a:p>
          </p:txBody>
        </p:sp>
        <p:sp>
          <p:nvSpPr>
            <p:cNvPr id="48" name="TextBox 21"/>
            <p:cNvSpPr txBox="1"/>
            <p:nvPr/>
          </p:nvSpPr>
          <p:spPr>
            <a:xfrm>
              <a:off x="8898610" y="2797843"/>
              <a:ext cx="22199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en-US" altLang="ko-KR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Spring FW</a:t>
              </a:r>
              <a:r>
                <a:rPr lang="ko-KR" altLang="en-US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를 이용하여 서버 구현</a:t>
              </a:r>
              <a:endParaRPr lang="en-US" altLang="ko-KR" sz="11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안드로이드와 </a:t>
              </a:r>
              <a:r>
                <a:rPr lang="ko-KR" altLang="en-US" sz="1100" spc="-99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라즈베리</a:t>
              </a:r>
              <a:r>
                <a:rPr lang="ko-KR" altLang="en-US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중계</a:t>
              </a:r>
              <a:endParaRPr lang="en-US" altLang="ko-KR" sz="11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업무 총괄 및 서포트</a:t>
              </a:r>
            </a:p>
            <a:p>
              <a:pPr lvl="0">
                <a:defRPr lang="ko-KR" altLang="en-US"/>
              </a:pPr>
              <a:endParaRPr lang="ko-KR" altLang="en-US" sz="11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TextBox 22"/>
            <p:cNvSpPr txBox="1"/>
            <p:nvPr/>
          </p:nvSpPr>
          <p:spPr>
            <a:xfrm>
              <a:off x="9645524" y="4197218"/>
              <a:ext cx="2555280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라즈베리</a:t>
              </a:r>
              <a:r>
                <a:rPr lang="ko-KR" altLang="en-US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파이 활용</a:t>
              </a:r>
              <a:endParaRPr lang="en-US" altLang="ko-KR" sz="11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ko-KR" altLang="en-US" sz="6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모듈 사용 및 활용</a:t>
              </a:r>
              <a:endParaRPr lang="en-US" altLang="ko-KR" sz="11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ko-KR" altLang="en-US" sz="6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시스템 구조 설계</a:t>
              </a:r>
              <a:endParaRPr lang="en-US" altLang="ko-KR" sz="11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서버와의 통신 및 데이터 활용</a:t>
              </a:r>
            </a:p>
          </p:txBody>
        </p:sp>
        <p:sp>
          <p:nvSpPr>
            <p:cNvPr id="50" name="TextBox 23"/>
            <p:cNvSpPr txBox="1"/>
            <p:nvPr/>
          </p:nvSpPr>
          <p:spPr>
            <a:xfrm>
              <a:off x="2323484" y="3568993"/>
              <a:ext cx="203708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안드로이드와 서버 통신</a:t>
              </a:r>
              <a:endParaRPr lang="en-US" altLang="ko-KR" sz="11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>
                <a:defRPr lang="ko-KR" altLang="en-US"/>
              </a:pPr>
              <a:endParaRPr lang="en-US" altLang="ko-KR" sz="6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디자인</a:t>
              </a:r>
              <a:endParaRPr lang="en-US" altLang="ko-KR" sz="11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 조사</a:t>
              </a:r>
            </a:p>
          </p:txBody>
        </p:sp>
      </p:grpSp>
      <p:sp>
        <p:nvSpPr>
          <p:cNvPr id="55" name="직사각형 16"/>
          <p:cNvSpPr/>
          <p:nvPr/>
        </p:nvSpPr>
        <p:spPr>
          <a:xfrm>
            <a:off x="4741752" y="5700215"/>
            <a:ext cx="1200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pc="-149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</a:t>
            </a:r>
          </a:p>
        </p:txBody>
      </p:sp>
      <p:sp>
        <p:nvSpPr>
          <p:cNvPr id="56" name="직사각형 16"/>
          <p:cNvSpPr/>
          <p:nvPr/>
        </p:nvSpPr>
        <p:spPr>
          <a:xfrm>
            <a:off x="6239633" y="5706332"/>
            <a:ext cx="1531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pc="-149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라즈베리파이</a:t>
            </a:r>
            <a:endParaRPr lang="ko-KR" altLang="en-US" spc="-149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90158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/>
                <a:ea typeface="배달의민족 도현"/>
              </a:rPr>
              <a:t>07 </a:t>
            </a:r>
            <a:r>
              <a:rPr lang="ko-KR" altLang="en-US" sz="1100">
                <a:solidFill>
                  <a:schemeClr val="bg1"/>
                </a:solidFill>
                <a:latin typeface="배달의민족 도현"/>
                <a:ea typeface="배달의민족 도현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>
                <a:latin typeface="배달의민족 도현"/>
                <a:ea typeface="배달의민족 도현"/>
              </a:rPr>
              <a:t>07.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>
                <a:latin typeface="배달의민족 도현"/>
                <a:ea typeface="배달의민족 도현"/>
              </a:rPr>
              <a:t>졸업연구 수행일정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>
                <a:latin typeface="배달의민족 도현"/>
                <a:ea typeface="배달의민족 도현"/>
              </a:rPr>
              <a:pPr lvl="0">
                <a:defRPr lang="ko-KR" altLang="en-US"/>
              </a:pPr>
              <a:t>21</a:t>
            </a:fld>
            <a:endParaRPr lang="en-US">
              <a:latin typeface="배달의민족 도현"/>
              <a:ea typeface="배달의민족 도현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2752863" y="258822"/>
            <a:ext cx="2339202" cy="358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800">
                <a:solidFill>
                  <a:schemeClr val="bg1">
                    <a:lumMod val="75000"/>
                  </a:schemeClr>
                </a:solidFill>
              </a:rPr>
              <a:t>Performing Schedule</a:t>
            </a:r>
          </a:p>
        </p:txBody>
      </p:sp>
      <p:sp>
        <p:nvSpPr>
          <p:cNvPr id="25" name="직사각형 8"/>
          <p:cNvSpPr/>
          <p:nvPr/>
        </p:nvSpPr>
        <p:spPr>
          <a:xfrm>
            <a:off x="2752167" y="565968"/>
            <a:ext cx="1292148" cy="4513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  <a:cs typeface="+mn-cs"/>
              </a:rPr>
              <a:t>수행일정</a:t>
            </a:r>
          </a:p>
        </p:txBody>
      </p:sp>
      <p:sp>
        <p:nvSpPr>
          <p:cNvPr id="53" name="직사각형 18"/>
          <p:cNvSpPr/>
          <p:nvPr/>
        </p:nvSpPr>
        <p:spPr>
          <a:xfrm>
            <a:off x="2453938" y="3674757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4" name="직사각형 19"/>
          <p:cNvSpPr/>
          <p:nvPr/>
        </p:nvSpPr>
        <p:spPr>
          <a:xfrm>
            <a:off x="2453938" y="4487338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5" name="직사각형 20"/>
          <p:cNvSpPr/>
          <p:nvPr/>
        </p:nvSpPr>
        <p:spPr>
          <a:xfrm>
            <a:off x="2453938" y="4081047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6" name="직사각형 21"/>
          <p:cNvSpPr/>
          <p:nvPr/>
        </p:nvSpPr>
        <p:spPr>
          <a:xfrm>
            <a:off x="2453938" y="4893627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7" name="직사각형 22"/>
          <p:cNvSpPr/>
          <p:nvPr/>
        </p:nvSpPr>
        <p:spPr>
          <a:xfrm>
            <a:off x="2453938" y="5299917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" name="직사각형 20"/>
          <p:cNvSpPr/>
          <p:nvPr/>
        </p:nvSpPr>
        <p:spPr>
          <a:xfrm>
            <a:off x="2486574" y="3206086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8" name="직사각형 23"/>
          <p:cNvSpPr/>
          <p:nvPr/>
        </p:nvSpPr>
        <p:spPr>
          <a:xfrm>
            <a:off x="2453938" y="5706208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직사각형 18"/>
          <p:cNvSpPr/>
          <p:nvPr/>
        </p:nvSpPr>
        <p:spPr>
          <a:xfrm>
            <a:off x="2454978" y="2760618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9" name="직선 화살표 연결선 13"/>
          <p:cNvCxnSpPr/>
          <p:nvPr/>
        </p:nvCxnSpPr>
        <p:spPr>
          <a:xfrm>
            <a:off x="3312000" y="2433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14"/>
          <p:cNvCxnSpPr/>
          <p:nvPr/>
        </p:nvCxnSpPr>
        <p:spPr>
          <a:xfrm>
            <a:off x="4266000" y="2433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5"/>
          <p:cNvCxnSpPr/>
          <p:nvPr/>
        </p:nvCxnSpPr>
        <p:spPr>
          <a:xfrm>
            <a:off x="7278923" y="2559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16"/>
          <p:cNvCxnSpPr/>
          <p:nvPr/>
        </p:nvCxnSpPr>
        <p:spPr>
          <a:xfrm>
            <a:off x="10593681" y="25020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17"/>
          <p:cNvCxnSpPr/>
          <p:nvPr/>
        </p:nvCxnSpPr>
        <p:spPr>
          <a:xfrm>
            <a:off x="9453246" y="25272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31"/>
          <p:cNvSpPr txBox="1"/>
          <p:nvPr/>
        </p:nvSpPr>
        <p:spPr>
          <a:xfrm>
            <a:off x="3351018" y="2003085"/>
            <a:ext cx="935924" cy="54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연구과제기획</a:t>
            </a:r>
          </a:p>
        </p:txBody>
      </p:sp>
      <p:sp>
        <p:nvSpPr>
          <p:cNvPr id="71" name="TextBox 32"/>
          <p:cNvSpPr txBox="1"/>
          <p:nvPr/>
        </p:nvSpPr>
        <p:spPr>
          <a:xfrm>
            <a:off x="7282633" y="2036615"/>
            <a:ext cx="935628" cy="511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프로토 </a:t>
            </a:r>
          </a:p>
          <a:p>
            <a:pPr lvl="0"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타입 시연</a:t>
            </a:r>
          </a:p>
        </p:txBody>
      </p:sp>
      <p:sp>
        <p:nvSpPr>
          <p:cNvPr id="72" name="TextBox 33"/>
          <p:cNvSpPr txBox="1"/>
          <p:nvPr/>
        </p:nvSpPr>
        <p:spPr>
          <a:xfrm>
            <a:off x="8160467" y="2015625"/>
            <a:ext cx="1197189" cy="55399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피드백 수정사항 반영</a:t>
            </a:r>
          </a:p>
        </p:txBody>
      </p:sp>
      <p:sp>
        <p:nvSpPr>
          <p:cNvPr id="73" name="TextBox 34"/>
          <p:cNvSpPr txBox="1"/>
          <p:nvPr/>
        </p:nvSpPr>
        <p:spPr>
          <a:xfrm>
            <a:off x="9362272" y="2123507"/>
            <a:ext cx="11971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논문작성 및 </a:t>
            </a:r>
          </a:p>
          <a:p>
            <a:pPr lvl="0" algn="ctr">
              <a:defRPr lang="ko-KR" altLang="en-US"/>
            </a:pPr>
            <a:r>
              <a:rPr lang="ko-KR" altLang="en-US" sz="15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공모전</a:t>
            </a:r>
          </a:p>
        </p:txBody>
      </p:sp>
      <p:cxnSp>
        <p:nvCxnSpPr>
          <p:cNvPr id="75" name="직선 화살표 연결선 36"/>
          <p:cNvCxnSpPr/>
          <p:nvPr/>
        </p:nvCxnSpPr>
        <p:spPr>
          <a:xfrm>
            <a:off x="11876915" y="2433991"/>
            <a:ext cx="0" cy="389259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39"/>
          <p:cNvSpPr/>
          <p:nvPr/>
        </p:nvSpPr>
        <p:spPr>
          <a:xfrm>
            <a:off x="4304550" y="3312000"/>
            <a:ext cx="1003464" cy="237600"/>
          </a:xfrm>
          <a:prstGeom prst="roundRect">
            <a:avLst>
              <a:gd name="adj" fmla="val 50000"/>
            </a:avLst>
          </a:prstGeom>
          <a:solidFill>
            <a:srgbClr val="41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7" name="모서리가 둥근 직사각형 40"/>
          <p:cNvSpPr/>
          <p:nvPr/>
        </p:nvSpPr>
        <p:spPr>
          <a:xfrm>
            <a:off x="4998610" y="3762225"/>
            <a:ext cx="1258167" cy="237600"/>
          </a:xfrm>
          <a:prstGeom prst="roundRect">
            <a:avLst>
              <a:gd name="adj" fmla="val 50000"/>
            </a:avLst>
          </a:prstGeom>
          <a:solidFill>
            <a:srgbClr val="44C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8" name="모서리가 둥근 직사각형 41"/>
          <p:cNvSpPr/>
          <p:nvPr/>
        </p:nvSpPr>
        <p:spPr>
          <a:xfrm>
            <a:off x="5856671" y="4204800"/>
            <a:ext cx="1822616" cy="237600"/>
          </a:xfrm>
          <a:prstGeom prst="roundRect">
            <a:avLst>
              <a:gd name="adj" fmla="val 50000"/>
            </a:avLst>
          </a:prstGeom>
          <a:solidFill>
            <a:srgbClr val="43C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9" name="모서리가 둥근 직사각형 42"/>
          <p:cNvSpPr/>
          <p:nvPr/>
        </p:nvSpPr>
        <p:spPr>
          <a:xfrm>
            <a:off x="7311563" y="4591500"/>
            <a:ext cx="1228751" cy="237600"/>
          </a:xfrm>
          <a:prstGeom prst="roundRect">
            <a:avLst>
              <a:gd name="adj" fmla="val 50000"/>
            </a:avLst>
          </a:prstGeom>
          <a:solidFill>
            <a:srgbClr val="44C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0" name="모서리가 둥근 직사각형 43"/>
          <p:cNvSpPr/>
          <p:nvPr/>
        </p:nvSpPr>
        <p:spPr>
          <a:xfrm>
            <a:off x="7981030" y="4986896"/>
            <a:ext cx="1439578" cy="237600"/>
          </a:xfrm>
          <a:prstGeom prst="roundRect">
            <a:avLst>
              <a:gd name="adj" fmla="val 50000"/>
            </a:avLst>
          </a:prstGeom>
          <a:solidFill>
            <a:srgbClr val="43C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1" name="모서리가 둥근 직사각형 44"/>
          <p:cNvSpPr/>
          <p:nvPr/>
        </p:nvSpPr>
        <p:spPr>
          <a:xfrm>
            <a:off x="9544221" y="5389200"/>
            <a:ext cx="982178" cy="237600"/>
          </a:xfrm>
          <a:prstGeom prst="roundRect">
            <a:avLst>
              <a:gd name="adj" fmla="val 50000"/>
            </a:avLst>
          </a:prstGeom>
          <a:solidFill>
            <a:srgbClr val="196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4" name="TextBox 25"/>
          <p:cNvSpPr txBox="1"/>
          <p:nvPr/>
        </p:nvSpPr>
        <p:spPr>
          <a:xfrm>
            <a:off x="2463386" y="2860833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12월</a:t>
            </a:r>
          </a:p>
        </p:txBody>
      </p:sp>
      <p:cxnSp>
        <p:nvCxnSpPr>
          <p:cNvPr id="107" name="직선 화살표 연결선 14"/>
          <p:cNvCxnSpPr/>
          <p:nvPr/>
        </p:nvCxnSpPr>
        <p:spPr>
          <a:xfrm>
            <a:off x="5335410" y="24624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4"/>
          <p:cNvCxnSpPr/>
          <p:nvPr/>
        </p:nvCxnSpPr>
        <p:spPr>
          <a:xfrm>
            <a:off x="6289413" y="24552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4"/>
          <p:cNvCxnSpPr/>
          <p:nvPr/>
        </p:nvCxnSpPr>
        <p:spPr>
          <a:xfrm>
            <a:off x="8197167" y="25524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모서리가 둥근 직사각형 39"/>
          <p:cNvSpPr/>
          <p:nvPr/>
        </p:nvSpPr>
        <p:spPr>
          <a:xfrm>
            <a:off x="3353700" y="2865600"/>
            <a:ext cx="864000" cy="237600"/>
          </a:xfrm>
          <a:prstGeom prst="roundRect">
            <a:avLst>
              <a:gd name="adj" fmla="val 50000"/>
            </a:avLst>
          </a:prstGeom>
          <a:solidFill>
            <a:srgbClr val="41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1" name="모서리가 둥근 직사각형 44"/>
          <p:cNvSpPr/>
          <p:nvPr/>
        </p:nvSpPr>
        <p:spPr>
          <a:xfrm>
            <a:off x="10683226" y="5820975"/>
            <a:ext cx="1151473" cy="237600"/>
          </a:xfrm>
          <a:prstGeom prst="roundRect">
            <a:avLst>
              <a:gd name="adj" fmla="val 50000"/>
            </a:avLst>
          </a:prstGeom>
          <a:solidFill>
            <a:srgbClr val="196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b="13250"/>
          <a:stretch>
            <a:fillRect/>
          </a:stretch>
        </p:blipFill>
        <p:spPr>
          <a:xfrm>
            <a:off x="3340350" y="1264425"/>
            <a:ext cx="817200" cy="708903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/>
          <a:srcRect b="12840"/>
          <a:stretch>
            <a:fillRect/>
          </a:stretch>
        </p:blipFill>
        <p:spPr>
          <a:xfrm>
            <a:off x="4374453" y="1278000"/>
            <a:ext cx="937565" cy="817200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5"/>
          <a:srcRect b="13050"/>
          <a:stretch>
            <a:fillRect/>
          </a:stretch>
        </p:blipFill>
        <p:spPr>
          <a:xfrm>
            <a:off x="5342164" y="1234800"/>
            <a:ext cx="939797" cy="817200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6"/>
          <a:srcRect b="13600"/>
          <a:stretch>
            <a:fillRect/>
          </a:stretch>
        </p:blipFill>
        <p:spPr>
          <a:xfrm>
            <a:off x="10683227" y="1223013"/>
            <a:ext cx="1091618" cy="943200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7"/>
          <a:srcRect b="13370"/>
          <a:stretch>
            <a:fillRect/>
          </a:stretch>
        </p:blipFill>
        <p:spPr>
          <a:xfrm>
            <a:off x="6266191" y="1216800"/>
            <a:ext cx="943275" cy="817200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8"/>
          <a:srcRect b="12900"/>
          <a:stretch>
            <a:fillRect/>
          </a:stretch>
        </p:blipFill>
        <p:spPr>
          <a:xfrm>
            <a:off x="7282076" y="1252800"/>
            <a:ext cx="938284" cy="817199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9"/>
          <a:srcRect b="13600"/>
          <a:stretch>
            <a:fillRect/>
          </a:stretch>
        </p:blipFill>
        <p:spPr>
          <a:xfrm>
            <a:off x="8287461" y="1222097"/>
            <a:ext cx="943200" cy="814961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0"/>
          <a:srcRect b="12440"/>
          <a:stretch>
            <a:fillRect/>
          </a:stretch>
        </p:blipFill>
        <p:spPr>
          <a:xfrm>
            <a:off x="9477750" y="1261492"/>
            <a:ext cx="943200" cy="825828"/>
          </a:xfrm>
          <a:prstGeom prst="rect">
            <a:avLst/>
          </a:prstGeom>
        </p:spPr>
      </p:pic>
      <p:sp>
        <p:nvSpPr>
          <p:cNvPr id="122" name="TextBox 31"/>
          <p:cNvSpPr txBox="1"/>
          <p:nvPr/>
        </p:nvSpPr>
        <p:spPr>
          <a:xfrm>
            <a:off x="4249985" y="2015990"/>
            <a:ext cx="1152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기술 검토 및 </a:t>
            </a:r>
          </a:p>
          <a:p>
            <a:pPr lvl="0"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설계</a:t>
            </a:r>
          </a:p>
        </p:txBody>
      </p:sp>
      <p:sp>
        <p:nvSpPr>
          <p:cNvPr id="123" name="TextBox 31"/>
          <p:cNvSpPr txBox="1"/>
          <p:nvPr/>
        </p:nvSpPr>
        <p:spPr>
          <a:xfrm>
            <a:off x="5361499" y="2007079"/>
            <a:ext cx="951288" cy="57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설계 및 구현</a:t>
            </a:r>
          </a:p>
        </p:txBody>
      </p:sp>
      <p:sp>
        <p:nvSpPr>
          <p:cNvPr id="124" name="TextBox 31"/>
          <p:cNvSpPr txBox="1"/>
          <p:nvPr/>
        </p:nvSpPr>
        <p:spPr>
          <a:xfrm>
            <a:off x="6284117" y="1991716"/>
            <a:ext cx="951288" cy="768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개발 및 통합</a:t>
            </a:r>
          </a:p>
          <a:p>
            <a:pPr lvl="0" algn="ctr">
              <a:defRPr lang="ko-KR" altLang="en-US"/>
            </a:pPr>
            <a:r>
              <a:rPr lang="ko-KR" altLang="en-US" sz="15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테스팅</a:t>
            </a:r>
          </a:p>
        </p:txBody>
      </p:sp>
      <p:sp>
        <p:nvSpPr>
          <p:cNvPr id="74" name="TextBox 35"/>
          <p:cNvSpPr txBox="1"/>
          <p:nvPr/>
        </p:nvSpPr>
        <p:spPr>
          <a:xfrm>
            <a:off x="10698266" y="2165213"/>
            <a:ext cx="1056454" cy="33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논문 발표</a:t>
            </a:r>
          </a:p>
        </p:txBody>
      </p:sp>
      <p:sp>
        <p:nvSpPr>
          <p:cNvPr id="82" name="TextBox 25">
            <a:extLst>
              <a:ext uri="{FF2B5EF4-FFF2-40B4-BE49-F238E27FC236}">
                <a16:creationId xmlns:a16="http://schemas.microsoft.com/office/drawing/2014/main" id="{5532A434-80D5-467F-A98A-F0408B78E0FF}"/>
              </a:ext>
            </a:extLst>
          </p:cNvPr>
          <p:cNvSpPr txBox="1"/>
          <p:nvPr/>
        </p:nvSpPr>
        <p:spPr>
          <a:xfrm>
            <a:off x="2456662" y="3261969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1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월</a:t>
            </a:r>
          </a:p>
        </p:txBody>
      </p:sp>
      <p:sp>
        <p:nvSpPr>
          <p:cNvPr id="83" name="TextBox 25">
            <a:extLst>
              <a:ext uri="{FF2B5EF4-FFF2-40B4-BE49-F238E27FC236}">
                <a16:creationId xmlns:a16="http://schemas.microsoft.com/office/drawing/2014/main" id="{47DF4962-27FF-41F4-8656-7A2DC510B7B6}"/>
              </a:ext>
            </a:extLst>
          </p:cNvPr>
          <p:cNvSpPr txBox="1"/>
          <p:nvPr/>
        </p:nvSpPr>
        <p:spPr>
          <a:xfrm>
            <a:off x="2457291" y="4124851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3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월</a:t>
            </a: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425C0F87-85C9-47D0-A412-6F48B9D100A1}"/>
              </a:ext>
            </a:extLst>
          </p:cNvPr>
          <p:cNvSpPr txBox="1"/>
          <p:nvPr/>
        </p:nvSpPr>
        <p:spPr>
          <a:xfrm>
            <a:off x="2460767" y="4560679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4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월</a:t>
            </a:r>
          </a:p>
        </p:txBody>
      </p:sp>
      <p:sp>
        <p:nvSpPr>
          <p:cNvPr id="85" name="TextBox 25">
            <a:extLst>
              <a:ext uri="{FF2B5EF4-FFF2-40B4-BE49-F238E27FC236}">
                <a16:creationId xmlns:a16="http://schemas.microsoft.com/office/drawing/2014/main" id="{831CB692-4195-4190-8C60-F5EF022DF3A0}"/>
              </a:ext>
            </a:extLst>
          </p:cNvPr>
          <p:cNvSpPr txBox="1"/>
          <p:nvPr/>
        </p:nvSpPr>
        <p:spPr>
          <a:xfrm>
            <a:off x="2460767" y="4943844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5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월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D8C07EFE-CF8F-4C1A-A97F-2325463596BF}"/>
              </a:ext>
            </a:extLst>
          </p:cNvPr>
          <p:cNvSpPr txBox="1"/>
          <p:nvPr/>
        </p:nvSpPr>
        <p:spPr>
          <a:xfrm>
            <a:off x="2461979" y="5371131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6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월</a:t>
            </a:r>
          </a:p>
        </p:txBody>
      </p:sp>
      <p:sp>
        <p:nvSpPr>
          <p:cNvPr id="87" name="TextBox 25">
            <a:extLst>
              <a:ext uri="{FF2B5EF4-FFF2-40B4-BE49-F238E27FC236}">
                <a16:creationId xmlns:a16="http://schemas.microsoft.com/office/drawing/2014/main" id="{78C08305-E425-4B30-B289-4DEFD2CB4345}"/>
              </a:ext>
            </a:extLst>
          </p:cNvPr>
          <p:cNvSpPr txBox="1"/>
          <p:nvPr/>
        </p:nvSpPr>
        <p:spPr>
          <a:xfrm>
            <a:off x="2452899" y="5818426"/>
            <a:ext cx="909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7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월</a:t>
            </a: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~9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월</a:t>
            </a:r>
          </a:p>
        </p:txBody>
      </p:sp>
      <p:sp>
        <p:nvSpPr>
          <p:cNvPr id="88" name="TextBox 25">
            <a:extLst>
              <a:ext uri="{FF2B5EF4-FFF2-40B4-BE49-F238E27FC236}">
                <a16:creationId xmlns:a16="http://schemas.microsoft.com/office/drawing/2014/main" id="{F17A61A2-AECA-4F56-B993-E0457AB8B5C5}"/>
              </a:ext>
            </a:extLst>
          </p:cNvPr>
          <p:cNvSpPr txBox="1"/>
          <p:nvPr/>
        </p:nvSpPr>
        <p:spPr>
          <a:xfrm>
            <a:off x="2449629" y="3697963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2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 M"/>
                <a:ea typeface="Rix고딕 M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65418649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/>
                <a:ea typeface="배달의민족 도현"/>
              </a:rPr>
              <a:t>08 </a:t>
            </a:r>
            <a:r>
              <a:rPr lang="ko-KR" altLang="en-US" sz="1100">
                <a:solidFill>
                  <a:schemeClr val="bg1"/>
                </a:solidFill>
                <a:latin typeface="배달의민족 도현"/>
                <a:ea typeface="배달의민족 도현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/>
                <a:ea typeface="배달의민족 도현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>
                <a:latin typeface="배달의민족 도현"/>
                <a:ea typeface="배달의민족 도현"/>
              </a:rPr>
              <a:t>08.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>
                <a:latin typeface="배달의민족 도현"/>
                <a:ea typeface="배달의민족 도현"/>
              </a:rPr>
              <a:t>필요기술 및 참고문헌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3253602" cy="35839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/>
                <a:ea typeface="Noto Sans CJK KR Medium"/>
              </a:defRPr>
            </a:lvl1pPr>
          </a:lstStyle>
          <a:p>
            <a:pPr lvl="0">
              <a:defRPr lang="ko-KR" altLang="en-US"/>
            </a:pPr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/>
                <a:ea typeface="배달의민족 도현"/>
              </a:rPr>
              <a:t>Required skills and references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835198" cy="4513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/>
                <a:ea typeface="배달의민족 도현"/>
              </a:rPr>
              <a:t>필요기술 및 참고문헌</a:t>
            </a:r>
            <a:endParaRPr lang="en-US" altLang="ko-KR" sz="2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>
                <a:latin typeface="배달의민족 도현"/>
                <a:ea typeface="배달의민족 도현"/>
              </a:rPr>
              <a:pPr lvl="0">
                <a:defRPr lang="ko-KR" altLang="en-US"/>
              </a:pPr>
              <a:t>22</a:t>
            </a:fld>
            <a:endParaRPr lang="en-US">
              <a:latin typeface="배달의민족 도현"/>
              <a:ea typeface="배달의민족 도현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970000" y="2012400"/>
            <a:ext cx="8517600" cy="483815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내용 개체 틀 2"/>
          <p:cNvSpPr txBox="1"/>
          <p:nvPr/>
        </p:nvSpPr>
        <p:spPr>
          <a:xfrm>
            <a:off x="2737735" y="1667725"/>
            <a:ext cx="8229600" cy="47164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>
                <a:latin typeface="배달의민족 도현"/>
                <a:ea typeface="배달의민족 도현"/>
              </a:rPr>
              <a:t>Spring FW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 dirty="0">
                <a:latin typeface="배달의민족 도현"/>
                <a:ea typeface="배달의민족 도현"/>
              </a:rPr>
              <a:t>Concept - http://ooz.co.kr/170</a:t>
            </a:r>
          </a:p>
          <a:p>
            <a:pPr marL="914400" lvl="2" indent="0">
              <a:spcBef>
                <a:spcPct val="21000"/>
              </a:spcBef>
              <a:buNone/>
              <a:defRPr lang="ko-KR" altLang="en-US"/>
            </a:pPr>
            <a:endParaRPr lang="en-US" altLang="ko-KR" sz="2000" dirty="0">
              <a:latin typeface="배달의민족 도현"/>
              <a:ea typeface="배달의민족 도현"/>
            </a:endParaRPr>
          </a:p>
          <a:p>
            <a:pPr lvl="0">
              <a:spcBef>
                <a:spcPct val="30000"/>
              </a:spcBef>
              <a:defRPr lang="ko-KR" altLang="en-US"/>
            </a:pPr>
            <a:r>
              <a:rPr lang="en-US" altLang="ko-KR" dirty="0">
                <a:latin typeface="배달의민족 도현"/>
                <a:ea typeface="배달의민족 도현"/>
              </a:rPr>
              <a:t>Smart mirror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 dirty="0">
                <a:latin typeface="배달의민족 도현"/>
                <a:ea typeface="배달의민족 도현"/>
                <a:hlinkClick r:id="rId4"/>
              </a:rPr>
              <a:t>http://www.planuri.co.kr/c_services</a:t>
            </a:r>
            <a:endParaRPr lang="en-US" altLang="ko-KR" sz="2000" dirty="0">
              <a:latin typeface="배달의민족 도현"/>
              <a:ea typeface="배달의민족 도현"/>
            </a:endParaRP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 dirty="0">
                <a:latin typeface="배달의민족 도현"/>
                <a:ea typeface="배달의민족 도현"/>
                <a:hlinkClick r:id="rId5"/>
              </a:rPr>
              <a:t>https://www.youtube.com/watch?v=BuId9qg5AkU</a:t>
            </a:r>
            <a:endParaRPr lang="en-US" altLang="ko-KR" sz="2000" dirty="0">
              <a:latin typeface="배달의민족 도현"/>
              <a:ea typeface="배달의민족 도현"/>
            </a:endParaRPr>
          </a:p>
          <a:p>
            <a:pPr lvl="1">
              <a:spcBef>
                <a:spcPct val="17000"/>
              </a:spcBef>
              <a:defRPr lang="ko-KR" altLang="en-US"/>
            </a:pPr>
            <a:endParaRPr lang="en-US" altLang="ko-KR" sz="2000" dirty="0">
              <a:latin typeface="배달의민족 도현"/>
              <a:ea typeface="배달의민족 도현"/>
            </a:endParaRPr>
          </a:p>
          <a:p>
            <a:pPr lvl="0">
              <a:spcBef>
                <a:spcPct val="30000"/>
              </a:spcBef>
              <a:defRPr lang="ko-KR" altLang="en-US"/>
            </a:pPr>
            <a:r>
              <a:rPr lang="en-US" altLang="ko-KR" dirty="0" err="1">
                <a:latin typeface="배달의민족 도현"/>
                <a:ea typeface="배달의민족 도현"/>
              </a:rPr>
              <a:t>Rasberry</a:t>
            </a:r>
            <a:r>
              <a:rPr lang="en-US" altLang="ko-KR" dirty="0">
                <a:latin typeface="배달의민족 도현"/>
                <a:ea typeface="배달의민족 도현"/>
              </a:rPr>
              <a:t> pi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 dirty="0">
                <a:latin typeface="배달의민족 도현"/>
                <a:ea typeface="배달의민족 도현"/>
              </a:rPr>
              <a:t>GPIO -  https://www.raspberrypi.org/documentation/usage/gpio/</a:t>
            </a:r>
          </a:p>
        </p:txBody>
      </p:sp>
    </p:spTree>
    <p:extLst>
      <p:ext uri="{BB962C8B-B14F-4D97-AF65-F5344CB8AC3E}">
        <p14:creationId xmlns:p14="http://schemas.microsoft.com/office/powerpoint/2010/main" val="37281830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09.</a:t>
            </a:r>
          </a:p>
          <a:p>
            <a:r>
              <a:rPr lang="en-US" altLang="ko-KR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  <a:endParaRPr lang="ko-KR" altLang="en-US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E647E500-8A38-4291-9060-F8FEABF2E3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23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7ED52F1F-DB36-40B1-8181-7F83738876D3}"/>
              </a:ext>
            </a:extLst>
          </p:cNvPr>
          <p:cNvSpPr txBox="1">
            <a:spLocks/>
          </p:cNvSpPr>
          <p:nvPr/>
        </p:nvSpPr>
        <p:spPr>
          <a:xfrm>
            <a:off x="2752167" y="1927498"/>
            <a:ext cx="8229600" cy="4716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https://github.com/Sung-jin/PrjArachne_SmartMirror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https://github.com/KimSoungRyoul/PrjArachne_AndroidApp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/>
              </a:rPr>
              <a:t>https://github.com/KimSoungRyoul/prjArachne_ApiServer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6"/>
              </a:rPr>
              <a:t>https://github.com/KimSoungRyoul/prjArachne_OAuthServer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7"/>
              </a:rPr>
              <a:t>https://github.com/KimSoungRyoul/prjArachne_SPAWebBlog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287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E45006-457C-4ED2-ABD9-642576FEE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246794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Graduation Research Outline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544415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3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167" y="1927498"/>
            <a:ext cx="8229600" cy="4716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 발표 지적 사항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정보를 사용자에게 전달하는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시나리오가 부족</a:t>
            </a:r>
            <a:endParaRPr lang="en-US" altLang="ko-KR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정보를 어떻게 제공 한다는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구체적인 내용이 없음</a:t>
            </a:r>
            <a:endParaRPr lang="en-US" altLang="ko-KR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불편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하지 않게 설계 할 것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불편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느끼지 않게 설계 할 필요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 사항에 대한 답변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변경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 파트에서 답변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거울을 통해 구현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90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246794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Graduation Research Outline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544415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4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167" y="1927498"/>
            <a:ext cx="8229600" cy="4716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 개발 배경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거울을 통해 볼 수 없는 사각이 존재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 한 일을 잊어버리는 경우가 존재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거울은 집에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여러곳에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존재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2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거울을 이용하면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접근성이 용이</a:t>
            </a:r>
            <a:endParaRPr lang="en-US" altLang="ko-KR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 개발 목표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거울과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연동하여 사용자에게 새로운 서비스 제공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서버의 여러 데이터를 활용하여 사용자에게 유용한 정보를 제공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80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246794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Graduation Research Outline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544415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5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167" y="1927498"/>
            <a:ext cx="8229600" cy="4716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 개발 효과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거울을 통해 여러 유용한 데이터를 쉽게 얻을 수 있음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거울의 본질에 집중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하루를 다시 상기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인테리어 요소로서의 기능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기존의 제품을 확장하여 추가 서비스 제공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타겟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몸이 불편해 거울을 보기 힘든 사용자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바쁜 하루를 보내는 직장인 및 학생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91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289503"/>
            <a:ext cx="4119139" cy="23647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인바디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단말기 부착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건강을 체크할 수 있는 단말기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스마트폰과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흡사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스마트폰처럼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웹에서 정보를 찾아와 사용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광고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 광고를 통한 수익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 행동기반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6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C373B19-BFAD-42F1-B6F8-34F7F72B3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78" y="2559947"/>
            <a:ext cx="3773188" cy="37731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플래누리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4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262869"/>
            <a:ext cx="4119139" cy="21954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연동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 없이 사진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동영상을 게시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HI-FI</a:t>
            </a: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고품질 음향 제공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가정용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</a:t>
            </a: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자녀 및 반려동물의 상태 확인 가능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7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크라우드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펀딩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셀피미러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B21B0-5428-4C20-8EE0-0E82068B6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66" y="2455803"/>
            <a:ext cx="2822841" cy="21171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176463-63FD-480E-A5BE-03EDF8792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66" y="4628036"/>
            <a:ext cx="2901209" cy="21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3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635723"/>
            <a:ext cx="4119139" cy="1451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 측정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 피부를 촬영 및 분석하여 피부상태 표시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 상태에 따라 관리법 및 관련 화장품 추천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카메라 및 필터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촬영기능 및 이미지에 필터 제공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8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LG U+ 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매직미러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F5990E-F9A3-4572-8FB0-8F5D4F50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57" y="2868840"/>
            <a:ext cx="4351916" cy="28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8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893179"/>
            <a:ext cx="411913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사용자의 의상에 따라 의상 추천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남성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여성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패턴을 분석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9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378690-3D2F-4C2E-A77D-6D97514A7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31" y="2351747"/>
            <a:ext cx="3489712" cy="40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00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1639</Words>
  <Application>Microsoft Office PowerPoint</Application>
  <PresentationFormat>와이드스크린</PresentationFormat>
  <Paragraphs>510</Paragraphs>
  <Slides>24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맑은 고딕</vt:lpstr>
      <vt:lpstr>배달의민족 도현</vt:lpstr>
      <vt:lpstr>Calibri</vt:lpstr>
      <vt:lpstr>Rix고딕 M</vt:lpstr>
      <vt:lpstr>Arial</vt:lpstr>
      <vt:lpstr>Noto Sans CJK KR Medium</vt:lpstr>
      <vt:lpstr>Wingdings</vt:lpstr>
      <vt:lpstr>Georgia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Oh-SungJin</cp:lastModifiedBy>
  <cp:revision>110</cp:revision>
  <dcterms:created xsi:type="dcterms:W3CDTF">2016-01-11T10:13:19Z</dcterms:created>
  <dcterms:modified xsi:type="dcterms:W3CDTF">2018-01-22T12:55:04Z</dcterms:modified>
</cp:coreProperties>
</file>